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58" r:id="rId9"/>
  </p:sldIdLst>
  <p:sldSz cx="12192000" cy="6858000"/>
  <p:notesSz cx="7099300" cy="102235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696"/>
    <a:srgbClr val="FF8200"/>
    <a:srgbClr val="354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81175"/>
            <a:ext cx="9144000" cy="1728788"/>
          </a:xfrm>
        </p:spPr>
        <p:txBody>
          <a:bodyPr anchor="b"/>
          <a:lstStyle>
            <a:lvl1pPr algn="ctr">
              <a:defRPr sz="6000" b="1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ro-RO" dirty="0"/>
              <a:t>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dirty="0"/>
              <a:t>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8" y="698157"/>
            <a:ext cx="2870359" cy="689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28" y="755535"/>
            <a:ext cx="665322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2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955800"/>
            <a:ext cx="3932237" cy="1600200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ro-RO" dirty="0"/>
              <a:t>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955800"/>
            <a:ext cx="6172200" cy="390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556000"/>
            <a:ext cx="3932237" cy="2305050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dirty="0"/>
              <a:t>subtitlu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8" y="698157"/>
            <a:ext cx="2870359" cy="68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80" y="755535"/>
            <a:ext cx="555070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685925"/>
            <a:ext cx="10515600" cy="1100138"/>
          </a:xfrm>
        </p:spPr>
        <p:txBody>
          <a:bodyPr>
            <a:normAutofit/>
          </a:bodyPr>
          <a:lstStyle>
            <a:lvl1pPr>
              <a:defRPr sz="3000" b="1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ro-RO" dirty="0"/>
              <a:t>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895599"/>
            <a:ext cx="10515600" cy="3281363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2pPr>
            <a:lvl3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3pPr>
            <a:lvl4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4pPr>
            <a:lvl5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ro-RO" dirty="0"/>
              <a:t>Stil text - 28</a:t>
            </a:r>
            <a:endParaRPr lang="en-US" dirty="0"/>
          </a:p>
          <a:p>
            <a:pPr lvl="1"/>
            <a:r>
              <a:rPr lang="ro-RO" dirty="0"/>
              <a:t>Stil text - 24</a:t>
            </a:r>
            <a:endParaRPr lang="en-US" dirty="0"/>
          </a:p>
          <a:p>
            <a:pPr lvl="2"/>
            <a:r>
              <a:rPr lang="ro-RO" dirty="0"/>
              <a:t>Stil text 20 </a:t>
            </a:r>
            <a:endParaRPr lang="en-US" dirty="0"/>
          </a:p>
          <a:p>
            <a:pPr lvl="3"/>
            <a:r>
              <a:rPr lang="ro-RO" dirty="0"/>
              <a:t>Stil text 18</a:t>
            </a:r>
            <a:endParaRPr lang="en-US" dirty="0"/>
          </a:p>
          <a:p>
            <a:pPr lvl="4"/>
            <a:r>
              <a:rPr lang="ro-RO" dirty="0"/>
              <a:t>Stil text 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8" y="698157"/>
            <a:ext cx="2870359" cy="68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80" y="755535"/>
            <a:ext cx="555070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5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90726"/>
            <a:ext cx="10515600" cy="4100512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ro-RO" dirty="0"/>
              <a:t>Stil text - 25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8" y="698157"/>
            <a:ext cx="2870359" cy="68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80" y="755535"/>
            <a:ext cx="555070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500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8" y="698157"/>
            <a:ext cx="2870359" cy="68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80" y="755535"/>
            <a:ext cx="555070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9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74800"/>
            <a:ext cx="10515600" cy="1325563"/>
          </a:xfrm>
        </p:spPr>
        <p:txBody>
          <a:bodyPr>
            <a:normAutofit/>
          </a:bodyPr>
          <a:lstStyle>
            <a:lvl1pPr>
              <a:defRPr sz="3500" b="1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ro-RO" dirty="0"/>
              <a:t>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3035300"/>
            <a:ext cx="5181600" cy="28321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2pPr>
            <a:lvl3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3pPr>
            <a:lvl4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4pPr>
            <a:lvl5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ro-RO" dirty="0"/>
              <a:t>Stil text - 28</a:t>
            </a:r>
            <a:endParaRPr lang="en-US" dirty="0"/>
          </a:p>
          <a:p>
            <a:pPr lvl="1"/>
            <a:r>
              <a:rPr lang="ro-RO" dirty="0"/>
              <a:t>Stil text - 24</a:t>
            </a:r>
            <a:endParaRPr lang="en-US" dirty="0"/>
          </a:p>
          <a:p>
            <a:pPr lvl="2"/>
            <a:r>
              <a:rPr lang="ro-RO" dirty="0"/>
              <a:t>Stil text 20 </a:t>
            </a:r>
            <a:endParaRPr lang="en-US" dirty="0"/>
          </a:p>
          <a:p>
            <a:pPr lvl="3"/>
            <a:r>
              <a:rPr lang="ro-RO" dirty="0"/>
              <a:t>Stil text 18</a:t>
            </a:r>
            <a:endParaRPr lang="en-US" dirty="0"/>
          </a:p>
          <a:p>
            <a:pPr lvl="4"/>
            <a:r>
              <a:rPr lang="ro-RO" dirty="0"/>
              <a:t>Stil text 18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035300"/>
            <a:ext cx="5181600" cy="28321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2pPr>
            <a:lvl3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3pPr>
            <a:lvl4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4pPr>
            <a:lvl5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ro-RO" dirty="0"/>
              <a:t>Stil text - 28</a:t>
            </a:r>
            <a:endParaRPr lang="en-US" dirty="0"/>
          </a:p>
          <a:p>
            <a:pPr lvl="1"/>
            <a:r>
              <a:rPr lang="ro-RO" dirty="0"/>
              <a:t>Stil text - 24</a:t>
            </a:r>
            <a:endParaRPr lang="en-US" dirty="0"/>
          </a:p>
          <a:p>
            <a:pPr lvl="2"/>
            <a:r>
              <a:rPr lang="ro-RO" dirty="0"/>
              <a:t>Stil text 20 </a:t>
            </a:r>
            <a:endParaRPr lang="en-US" dirty="0"/>
          </a:p>
          <a:p>
            <a:pPr lvl="3"/>
            <a:r>
              <a:rPr lang="ro-RO" dirty="0"/>
              <a:t>Stil text 18</a:t>
            </a:r>
            <a:endParaRPr lang="en-US" dirty="0"/>
          </a:p>
          <a:p>
            <a:pPr lvl="4"/>
            <a:r>
              <a:rPr lang="ro-RO" dirty="0"/>
              <a:t>Stil text 18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8" y="698157"/>
            <a:ext cx="2870359" cy="68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80" y="755535"/>
            <a:ext cx="555070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3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485900"/>
            <a:ext cx="10515600" cy="1185863"/>
          </a:xfrm>
        </p:spPr>
        <p:txBody>
          <a:bodyPr>
            <a:normAutofit/>
          </a:bodyPr>
          <a:lstStyle>
            <a:lvl1pPr>
              <a:defRPr sz="3500" b="1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ro-RO" dirty="0"/>
              <a:t>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266223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dirty="0"/>
              <a:t>Subtitlu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3486150"/>
            <a:ext cx="5157787" cy="230505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2pPr>
            <a:lvl3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3pPr>
            <a:lvl4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4pPr>
            <a:lvl5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ro-RO" dirty="0"/>
              <a:t>Stil text - 28</a:t>
            </a:r>
            <a:endParaRPr lang="en-US" dirty="0"/>
          </a:p>
          <a:p>
            <a:pPr lvl="1"/>
            <a:r>
              <a:rPr lang="ro-RO" dirty="0"/>
              <a:t>Stil text - 24</a:t>
            </a:r>
            <a:endParaRPr lang="en-US" dirty="0"/>
          </a:p>
          <a:p>
            <a:pPr lvl="2"/>
            <a:r>
              <a:rPr lang="ro-RO" dirty="0"/>
              <a:t>Stil text 20 </a:t>
            </a:r>
            <a:endParaRPr lang="en-US" dirty="0"/>
          </a:p>
          <a:p>
            <a:pPr lvl="3"/>
            <a:r>
              <a:rPr lang="ro-RO" dirty="0"/>
              <a:t>Stil text 18</a:t>
            </a:r>
            <a:endParaRPr lang="en-US" dirty="0"/>
          </a:p>
          <a:p>
            <a:pPr lvl="4"/>
            <a:r>
              <a:rPr lang="ro-RO" dirty="0"/>
              <a:t>Stil text 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6223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dirty="0"/>
              <a:t>Subtitlu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3486150"/>
            <a:ext cx="5183188" cy="230505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2pPr>
            <a:lvl3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3pPr>
            <a:lvl4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4pPr>
            <a:lvl5pPr>
              <a:defRPr>
                <a:latin typeface="Trebuchet MS" panose="020B0603020202020204" pitchFamily="34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ro-RO" dirty="0"/>
              <a:t>Stil text - 28</a:t>
            </a:r>
            <a:endParaRPr lang="en-US" dirty="0"/>
          </a:p>
          <a:p>
            <a:pPr lvl="1"/>
            <a:r>
              <a:rPr lang="ro-RO" dirty="0"/>
              <a:t>Stil text - 24</a:t>
            </a:r>
            <a:endParaRPr lang="en-US" dirty="0"/>
          </a:p>
          <a:p>
            <a:pPr lvl="2"/>
            <a:r>
              <a:rPr lang="ro-RO" dirty="0"/>
              <a:t>Stil text 20 </a:t>
            </a:r>
            <a:endParaRPr lang="en-US" dirty="0"/>
          </a:p>
          <a:p>
            <a:pPr lvl="3"/>
            <a:r>
              <a:rPr lang="ro-RO" dirty="0"/>
              <a:t>Stil text 18</a:t>
            </a:r>
            <a:endParaRPr lang="en-US" dirty="0"/>
          </a:p>
          <a:p>
            <a:pPr lvl="4"/>
            <a:r>
              <a:rPr lang="ro-RO" dirty="0"/>
              <a:t>Stil text 18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8" y="698157"/>
            <a:ext cx="2870359" cy="689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80" y="755535"/>
            <a:ext cx="555070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7175"/>
            <a:ext cx="10515600" cy="1325563"/>
          </a:xfrm>
        </p:spPr>
        <p:txBody>
          <a:bodyPr>
            <a:normAutofit/>
          </a:bodyPr>
          <a:lstStyle>
            <a:lvl1pPr>
              <a:defRPr sz="3000" b="1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ro-RO" dirty="0"/>
              <a:t>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8" y="698157"/>
            <a:ext cx="2870359" cy="68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80" y="755535"/>
            <a:ext cx="555070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9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8" y="698157"/>
            <a:ext cx="2870359" cy="689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80" y="755535"/>
            <a:ext cx="555070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2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2193925"/>
            <a:ext cx="3932237" cy="1600200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ro-RO" dirty="0"/>
              <a:t>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2193925"/>
            <a:ext cx="6172200" cy="3667125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>
              <a:defRPr sz="2800">
                <a:latin typeface="Trebuchet MS" panose="020B0603020202020204" pitchFamily="34" charset="0"/>
                <a:ea typeface="Roboto Condensed" panose="02000000000000000000" pitchFamily="2" charset="0"/>
              </a:defRPr>
            </a:lvl2pPr>
            <a:lvl3pPr>
              <a:defRPr sz="2400">
                <a:latin typeface="Trebuchet MS" panose="020B0603020202020204" pitchFamily="34" charset="0"/>
                <a:ea typeface="Roboto Condensed" panose="02000000000000000000" pitchFamily="2" charset="0"/>
              </a:defRPr>
            </a:lvl3pPr>
            <a:lvl4pPr>
              <a:defRPr sz="2000">
                <a:latin typeface="Trebuchet MS" panose="020B0603020202020204" pitchFamily="34" charset="0"/>
                <a:ea typeface="Roboto Condensed" panose="02000000000000000000" pitchFamily="2" charset="0"/>
              </a:defRPr>
            </a:lvl4pPr>
            <a:lvl5pPr>
              <a:defRPr sz="2000">
                <a:latin typeface="Trebuchet MS" panose="020B0603020202020204" pitchFamily="34" charset="0"/>
                <a:ea typeface="Roboto Condensed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dirty="0"/>
              <a:t>Stil text - 28</a:t>
            </a:r>
            <a:endParaRPr lang="en-US" dirty="0"/>
          </a:p>
          <a:p>
            <a:pPr lvl="1"/>
            <a:r>
              <a:rPr lang="ro-RO" dirty="0"/>
              <a:t>Stil text - 24</a:t>
            </a:r>
            <a:endParaRPr lang="en-US" dirty="0"/>
          </a:p>
          <a:p>
            <a:pPr lvl="2"/>
            <a:r>
              <a:rPr lang="ro-RO" dirty="0"/>
              <a:t>Stil text 20 </a:t>
            </a:r>
            <a:endParaRPr lang="en-US" dirty="0"/>
          </a:p>
          <a:p>
            <a:pPr lvl="3"/>
            <a:r>
              <a:rPr lang="ro-RO" dirty="0"/>
              <a:t>Stil text 18</a:t>
            </a:r>
            <a:endParaRPr lang="en-US" dirty="0"/>
          </a:p>
          <a:p>
            <a:pPr lvl="4"/>
            <a:r>
              <a:rPr lang="ro-RO" dirty="0"/>
              <a:t>Stil text 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94125"/>
            <a:ext cx="3932237" cy="2066925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dirty="0"/>
              <a:t>subtitlu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8" y="698157"/>
            <a:ext cx="2870359" cy="68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80" y="755535"/>
            <a:ext cx="555070" cy="5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7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534556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Acrobat Document" r:id="rId13" imgW="18288000" imgH="10287000" progId="AcroExch.Document.11">
                  <p:embed/>
                </p:oleObj>
              </mc:Choice>
              <mc:Fallback>
                <p:oleObj name="Acrobat Document" r:id="rId13" imgW="18288000" imgH="102870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dirty="0"/>
              <a:t>Stil text - 28</a:t>
            </a:r>
            <a:endParaRPr lang="en-US" dirty="0"/>
          </a:p>
          <a:p>
            <a:pPr lvl="1"/>
            <a:r>
              <a:rPr lang="ro-RO" dirty="0"/>
              <a:t>Stil text - 24</a:t>
            </a:r>
            <a:endParaRPr lang="en-US" dirty="0"/>
          </a:p>
          <a:p>
            <a:pPr lvl="2"/>
            <a:r>
              <a:rPr lang="ro-RO" dirty="0"/>
              <a:t>Stil text 20 </a:t>
            </a:r>
            <a:endParaRPr lang="en-US" dirty="0"/>
          </a:p>
          <a:p>
            <a:pPr lvl="3"/>
            <a:r>
              <a:rPr lang="ro-RO" dirty="0"/>
              <a:t>Stil text 18</a:t>
            </a:r>
            <a:endParaRPr lang="en-US" dirty="0"/>
          </a:p>
          <a:p>
            <a:pPr lvl="4"/>
            <a:r>
              <a:rPr lang="ro-RO" dirty="0"/>
              <a:t>Stil text 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1CF2C-7593-4BF3-80FE-A8FBD453C85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2BC7-43A9-4139-AD94-40A7C1EE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Roboto Condense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9189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3" imgW="18288000" imgH="10287000" progId="AcroExch.Document.11">
                  <p:embed/>
                </p:oleObj>
              </mc:Choice>
              <mc:Fallback>
                <p:oleObj name="Acrobat Document" r:id="rId3" imgW="18288000" imgH="102870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6" y="810183"/>
            <a:ext cx="3954625" cy="949618"/>
          </a:xfrm>
          <a:prstGeom prst="rect">
            <a:avLst/>
          </a:prstGeom>
        </p:spPr>
      </p:pic>
      <p:sp>
        <p:nvSpPr>
          <p:cNvPr id="14" name="Right Triangle 13"/>
          <p:cNvSpPr/>
          <p:nvPr/>
        </p:nvSpPr>
        <p:spPr>
          <a:xfrm>
            <a:off x="0" y="5157537"/>
            <a:ext cx="1852863" cy="1700463"/>
          </a:xfrm>
          <a:prstGeom prst="rtTriangle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5981" y="2135229"/>
            <a:ext cx="10100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Recensământul populației și locuințelor runda 2021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98" y="870935"/>
            <a:ext cx="783403" cy="8108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749ADC4-5A27-4F3B-95F9-EDEC69814A6C}"/>
              </a:ext>
            </a:extLst>
          </p:cNvPr>
          <p:cNvSpPr/>
          <p:nvPr/>
        </p:nvSpPr>
        <p:spPr>
          <a:xfrm>
            <a:off x="2029216" y="3833624"/>
            <a:ext cx="73903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14 martie – 15 mai 2022: Autorecenzare online</a:t>
            </a:r>
            <a:endParaRPr lang="en-GB" sz="40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7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112351-5EAE-4FC5-AA91-D29782E12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62" y="2724651"/>
            <a:ext cx="5782737" cy="4039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8172"/>
            <a:ext cx="10515600" cy="1100138"/>
          </a:xfrm>
        </p:spPr>
        <p:txBody>
          <a:bodyPr/>
          <a:lstStyle/>
          <a:p>
            <a:pPr algn="ctr"/>
            <a:r>
              <a:rPr lang="en-US" dirty="0" err="1"/>
              <a:t>Populația</a:t>
            </a:r>
            <a:r>
              <a:rPr lang="en-US" dirty="0"/>
              <a:t> </a:t>
            </a:r>
            <a:r>
              <a:rPr lang="en-US" dirty="0" err="1"/>
              <a:t>rezidentă</a:t>
            </a:r>
            <a:r>
              <a:rPr lang="en-US" dirty="0"/>
              <a:t> la 1 </a:t>
            </a:r>
            <a:r>
              <a:rPr lang="en-US" dirty="0" err="1"/>
              <a:t>decembrie</a:t>
            </a:r>
            <a:r>
              <a:rPr lang="en-US" dirty="0"/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20" y="2159279"/>
            <a:ext cx="10623115" cy="6933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o-RO" sz="2400" dirty="0"/>
              <a:t>Scădere semnificativă a numărului populației rezident</a:t>
            </a:r>
            <a:r>
              <a:rPr lang="en-GB" sz="2400" dirty="0"/>
              <a:t>e</a:t>
            </a:r>
            <a:r>
              <a:rPr lang="ro-RO" sz="2400" dirty="0"/>
              <a:t> </a:t>
            </a:r>
            <a:r>
              <a:rPr lang="en-GB" sz="2400" dirty="0"/>
              <a:t>din </a:t>
            </a:r>
            <a:r>
              <a:rPr lang="ro-RO" sz="2400" dirty="0"/>
              <a:t>2021 </a:t>
            </a:r>
            <a:endParaRPr lang="ro-RO" sz="2400" dirty="0" smtClean="0"/>
          </a:p>
          <a:p>
            <a:pPr marL="0" indent="0" algn="ctr">
              <a:buNone/>
            </a:pPr>
            <a:r>
              <a:rPr lang="ro-RO" sz="2400" dirty="0" smtClean="0"/>
              <a:t>față </a:t>
            </a:r>
            <a:r>
              <a:rPr lang="ro-RO" sz="2400" dirty="0"/>
              <a:t>de cea măsurată la 18 martie 2002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50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2663"/>
            <a:ext cx="10515600" cy="1100138"/>
          </a:xfrm>
        </p:spPr>
        <p:txBody>
          <a:bodyPr/>
          <a:lstStyle/>
          <a:p>
            <a:pPr algn="ctr"/>
            <a:r>
              <a:rPr lang="en-US" dirty="0" err="1"/>
              <a:t>Populația</a:t>
            </a:r>
            <a:r>
              <a:rPr lang="en-US" dirty="0"/>
              <a:t> </a:t>
            </a:r>
            <a:r>
              <a:rPr lang="en-US" dirty="0" err="1"/>
              <a:t>rezidentă</a:t>
            </a:r>
            <a:r>
              <a:rPr lang="en-US" dirty="0"/>
              <a:t> la 1 </a:t>
            </a:r>
            <a:r>
              <a:rPr lang="en-US" dirty="0" err="1"/>
              <a:t>decembrie</a:t>
            </a:r>
            <a:r>
              <a:rPr lang="en-US" dirty="0"/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21" y="1943947"/>
            <a:ext cx="10623115" cy="6933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o-RO" sz="2400" dirty="0"/>
              <a:t>Scădere semnificativă a numărului populației rezident</a:t>
            </a:r>
            <a:r>
              <a:rPr lang="en-GB" sz="2400" dirty="0"/>
              <a:t>e</a:t>
            </a:r>
            <a:r>
              <a:rPr lang="ro-RO" sz="2400" dirty="0"/>
              <a:t> </a:t>
            </a:r>
            <a:r>
              <a:rPr lang="en-GB" sz="2400" dirty="0"/>
              <a:t>din </a:t>
            </a:r>
            <a:r>
              <a:rPr lang="ro-RO" sz="2400" dirty="0"/>
              <a:t>2021 </a:t>
            </a:r>
            <a:endParaRPr lang="ro-RO" sz="2400" dirty="0" smtClean="0"/>
          </a:p>
          <a:p>
            <a:pPr marL="0" indent="0" algn="ctr">
              <a:buNone/>
            </a:pPr>
            <a:r>
              <a:rPr lang="ro-RO" sz="2400" dirty="0" smtClean="0"/>
              <a:t>față </a:t>
            </a:r>
            <a:r>
              <a:rPr lang="ro-RO" sz="2400" dirty="0"/>
              <a:t>de cea măsurată la 18 martie 2002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4589CE-D76C-4128-9966-7A8AFF56A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1" y="2929309"/>
            <a:ext cx="5409728" cy="3779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A030FA-E9DB-4115-B346-3889972EA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90" y="2929310"/>
            <a:ext cx="5409728" cy="3779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943751-CAB5-43CF-A0BD-504C94C86287}"/>
              </a:ext>
            </a:extLst>
          </p:cNvPr>
          <p:cNvSpPr txBox="1"/>
          <p:nvPr/>
        </p:nvSpPr>
        <p:spPr>
          <a:xfrm>
            <a:off x="2287570" y="2569592"/>
            <a:ext cx="1243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URBAN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6ED546-5FAE-4D36-B580-F0854EC3BC6C}"/>
              </a:ext>
            </a:extLst>
          </p:cNvPr>
          <p:cNvSpPr txBox="1"/>
          <p:nvPr/>
        </p:nvSpPr>
        <p:spPr>
          <a:xfrm>
            <a:off x="8549302" y="2569592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RURAL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5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60" y="1278879"/>
            <a:ext cx="10515600" cy="1100138"/>
          </a:xfrm>
        </p:spPr>
        <p:txBody>
          <a:bodyPr>
            <a:normAutofit/>
          </a:bodyPr>
          <a:lstStyle/>
          <a:p>
            <a:pPr algn="ctr"/>
            <a:r>
              <a:rPr lang="ro-RO" sz="4000" dirty="0"/>
              <a:t>În </a:t>
            </a:r>
            <a:r>
              <a:rPr lang="ro-RO" sz="4400" dirty="0"/>
              <a:t>premieră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0B3EF23-B2B9-483B-8947-6C0A9D0FABD2}"/>
              </a:ext>
            </a:extLst>
          </p:cNvPr>
          <p:cNvSpPr/>
          <p:nvPr/>
        </p:nvSpPr>
        <p:spPr>
          <a:xfrm>
            <a:off x="600727" y="2407866"/>
            <a:ext cx="112410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RPL digital 100% (hârtia eliminată)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Transparen</a:t>
            </a:r>
            <a:r>
              <a:rPr lang="ro-RO" sz="32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ță</a:t>
            </a:r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totală în procesul de recenzare (CCT)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;</a:t>
            </a:r>
            <a:endParaRPr lang="ro-RO" sz="32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Preluare din surse administrative (prima etapă)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;</a:t>
            </a:r>
            <a:endParaRPr lang="ro-RO" sz="32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1 RO + 16 limbi minorități + 1 EN = 18 limbi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Sustenabilitate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ro-RO" sz="32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8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60" y="1278879"/>
            <a:ext cx="10515600" cy="1100138"/>
          </a:xfrm>
        </p:spPr>
        <p:txBody>
          <a:bodyPr>
            <a:normAutofit/>
          </a:bodyPr>
          <a:lstStyle/>
          <a:p>
            <a:pPr algn="ctr"/>
            <a:r>
              <a:rPr lang="ro-RO" sz="4000" dirty="0"/>
              <a:t>Calendarul RPL 2021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0B3EF23-B2B9-483B-8947-6C0A9D0FABD2}"/>
              </a:ext>
            </a:extLst>
          </p:cNvPr>
          <p:cNvSpPr/>
          <p:nvPr/>
        </p:nvSpPr>
        <p:spPr>
          <a:xfrm>
            <a:off x="580372" y="2853534"/>
            <a:ext cx="11611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14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martie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– 15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mai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2022: </a:t>
            </a:r>
            <a:r>
              <a:rPr lang="en-GB" sz="3200" dirty="0" err="1">
                <a:latin typeface="Trebuchet MS" panose="020B0603020202020204" pitchFamily="34" charset="0"/>
              </a:rPr>
              <a:t>Autorecenzare</a:t>
            </a:r>
            <a:r>
              <a:rPr lang="en-GB" sz="3200" dirty="0">
                <a:latin typeface="Trebuchet MS" panose="020B0603020202020204" pitchFamily="34" charset="0"/>
              </a:rPr>
              <a:t> online + ARA</a:t>
            </a:r>
            <a:r>
              <a:rPr lang="ro-RO" sz="3200" dirty="0">
                <a:latin typeface="Trebuchet MS" panose="020B0603020202020204" pitchFamily="34" charset="0"/>
              </a:rPr>
              <a:t>;</a:t>
            </a:r>
            <a:endParaRPr lang="en-GB" sz="3200" dirty="0">
              <a:latin typeface="Trebuchet MS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latin typeface="Trebuchet MS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16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mai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– 17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iulie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2022: </a:t>
            </a:r>
            <a:r>
              <a:rPr lang="en-GB" sz="3200" dirty="0" err="1">
                <a:latin typeface="Trebuchet MS" panose="020B0603020202020204" pitchFamily="34" charset="0"/>
              </a:rPr>
              <a:t>Intrare</a:t>
            </a:r>
            <a:r>
              <a:rPr lang="en-GB" sz="3200" dirty="0">
                <a:latin typeface="Trebuchet MS" panose="020B0603020202020204" pitchFamily="34" charset="0"/>
              </a:rPr>
              <a:t> </a:t>
            </a:r>
            <a:r>
              <a:rPr lang="ro-RO" sz="3200" dirty="0">
                <a:latin typeface="Trebuchet MS" panose="020B0603020202020204" pitchFamily="34" charset="0"/>
              </a:rPr>
              <a:t>în teren</a:t>
            </a:r>
            <a:r>
              <a:rPr lang="en-GB" sz="32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31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60" y="1148049"/>
            <a:ext cx="10515600" cy="1100138"/>
          </a:xfrm>
        </p:spPr>
        <p:txBody>
          <a:bodyPr>
            <a:normAutofit/>
          </a:bodyPr>
          <a:lstStyle/>
          <a:p>
            <a:pPr algn="ctr"/>
            <a:r>
              <a:rPr lang="ro-RO" sz="4000" dirty="0"/>
              <a:t>Avantajele </a:t>
            </a:r>
            <a:r>
              <a:rPr lang="ro-RO" sz="4000" dirty="0" err="1"/>
              <a:t>autorecenzării</a:t>
            </a:r>
            <a:endParaRPr lang="en-US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0C1F7F96-8378-4409-8A21-77B22457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79" y="2248186"/>
            <a:ext cx="7258919" cy="4448775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Completezi</a:t>
            </a:r>
            <a:r>
              <a:rPr lang="en-GB" sz="2400" dirty="0" smtClean="0"/>
              <a:t> </a:t>
            </a:r>
            <a:r>
              <a:rPr lang="en-GB" sz="2400" dirty="0" err="1"/>
              <a:t>oricând</a:t>
            </a:r>
            <a:r>
              <a:rPr lang="en-GB" sz="2400" dirty="0"/>
              <a:t>, </a:t>
            </a:r>
            <a:r>
              <a:rPr lang="en-GB" sz="2400" dirty="0" err="1"/>
              <a:t>oriunde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din </a:t>
            </a:r>
            <a:r>
              <a:rPr lang="en-GB" sz="2400" dirty="0" err="1" smtClean="0"/>
              <a:t>confortul</a:t>
            </a:r>
            <a:r>
              <a:rPr lang="ro-RO" sz="2400" dirty="0" smtClean="0"/>
              <a:t> </a:t>
            </a:r>
            <a:r>
              <a:rPr lang="en-GB" sz="2400" dirty="0" err="1" smtClean="0"/>
              <a:t>casei</a:t>
            </a:r>
            <a:r>
              <a:rPr lang="en-GB" sz="2400" dirty="0" smtClean="0"/>
              <a:t> </a:t>
            </a:r>
            <a:r>
              <a:rPr lang="en-GB" sz="2400" dirty="0"/>
              <a:t>tale</a:t>
            </a:r>
            <a:endParaRPr lang="ro-RO" sz="2400" dirty="0"/>
          </a:p>
          <a:p>
            <a:pPr marL="0" indent="0">
              <a:buNone/>
            </a:pPr>
            <a:endParaRPr lang="ro-RO" sz="1500" dirty="0"/>
          </a:p>
          <a:p>
            <a:r>
              <a:rPr lang="en-GB" sz="2400" dirty="0" err="1"/>
              <a:t>Uşor</a:t>
            </a:r>
            <a:r>
              <a:rPr lang="en-GB" sz="2400" dirty="0"/>
              <a:t> de </a:t>
            </a:r>
            <a:r>
              <a:rPr lang="en-GB" sz="2400" dirty="0" err="1"/>
              <a:t>completat</a:t>
            </a:r>
            <a:r>
              <a:rPr lang="en-GB" sz="2400" dirty="0"/>
              <a:t> online</a:t>
            </a:r>
            <a:r>
              <a:rPr lang="ro-RO" sz="2400" dirty="0"/>
              <a:t>, după orice dispozitiv </a:t>
            </a:r>
            <a:r>
              <a:rPr lang="ro-RO" sz="2400" dirty="0" smtClean="0"/>
              <a:t>(</a:t>
            </a:r>
            <a:r>
              <a:rPr lang="ro-RO" sz="2400" dirty="0"/>
              <a:t>calculator, telefon, tabletă)</a:t>
            </a:r>
            <a:endParaRPr lang="en-GB" sz="2400" dirty="0"/>
          </a:p>
          <a:p>
            <a:endParaRPr lang="ro-RO" sz="1500" dirty="0"/>
          </a:p>
          <a:p>
            <a:r>
              <a:rPr lang="en-GB" sz="2400" dirty="0" err="1"/>
              <a:t>Protecţie</a:t>
            </a:r>
            <a:r>
              <a:rPr lang="en-GB" sz="2400" dirty="0"/>
              <a:t> </a:t>
            </a:r>
            <a:r>
              <a:rPr lang="en-GB" sz="2400" dirty="0" err="1"/>
              <a:t>şi</a:t>
            </a:r>
            <a:r>
              <a:rPr lang="en-GB" sz="2400" dirty="0"/>
              <a:t> </a:t>
            </a:r>
            <a:r>
              <a:rPr lang="en-GB" sz="2400" dirty="0" err="1"/>
              <a:t>siguranţă</a:t>
            </a:r>
            <a:r>
              <a:rPr lang="en-GB" sz="2400" dirty="0"/>
              <a:t> </a:t>
            </a:r>
            <a:r>
              <a:rPr lang="en-GB" sz="2400" dirty="0" err="1"/>
              <a:t>sanitară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tine </a:t>
            </a:r>
            <a:r>
              <a:rPr lang="en-GB" sz="2400" dirty="0" err="1"/>
              <a:t>şi</a:t>
            </a:r>
            <a:r>
              <a:rPr lang="en-GB" sz="2400" dirty="0"/>
              <a:t> </a:t>
            </a:r>
            <a:r>
              <a:rPr lang="en-GB" sz="2400" dirty="0" err="1"/>
              <a:t>familia</a:t>
            </a:r>
            <a:r>
              <a:rPr lang="en-GB" sz="2400" dirty="0"/>
              <a:t> ta</a:t>
            </a:r>
          </a:p>
          <a:p>
            <a:endParaRPr lang="ro-RO" sz="1500" dirty="0"/>
          </a:p>
          <a:p>
            <a:r>
              <a:rPr lang="ro-RO" sz="2400" dirty="0"/>
              <a:t>Completezi online corect și ai o</a:t>
            </a:r>
            <a:r>
              <a:rPr lang="en-GB" sz="2400" dirty="0"/>
              <a:t> </a:t>
            </a:r>
            <a:r>
              <a:rPr lang="en-GB" sz="2400" dirty="0" err="1"/>
              <a:t>zi</a:t>
            </a:r>
            <a:r>
              <a:rPr lang="en-GB" sz="2400" dirty="0"/>
              <a:t> </a:t>
            </a:r>
            <a:r>
              <a:rPr lang="en-GB" sz="2400" dirty="0" err="1" smtClean="0"/>
              <a:t>liberă</a:t>
            </a:r>
            <a:r>
              <a:rPr lang="en-GB" sz="2400" dirty="0" smtClean="0"/>
              <a:t>, fie </a:t>
            </a:r>
            <a:r>
              <a:rPr lang="en-GB" sz="2400" dirty="0" err="1"/>
              <a:t>că</a:t>
            </a:r>
            <a:r>
              <a:rPr lang="en-GB" sz="2400" dirty="0"/>
              <a:t> </a:t>
            </a:r>
            <a:r>
              <a:rPr lang="en-GB" sz="2400" dirty="0" err="1"/>
              <a:t>lucrezi</a:t>
            </a:r>
            <a:r>
              <a:rPr lang="en-GB" sz="2400" dirty="0"/>
              <a:t> la stat </a:t>
            </a:r>
            <a:r>
              <a:rPr lang="en-GB" sz="2400" dirty="0" err="1"/>
              <a:t>sau</a:t>
            </a:r>
            <a:r>
              <a:rPr lang="en-GB" sz="2400" dirty="0"/>
              <a:t> la </a:t>
            </a:r>
            <a:r>
              <a:rPr lang="en-GB" sz="2400" dirty="0" err="1"/>
              <a:t>privat</a:t>
            </a:r>
            <a:endParaRPr lang="en-GB" sz="2400" dirty="0"/>
          </a:p>
          <a:p>
            <a:pPr marL="0" indent="0" algn="just">
              <a:buNone/>
            </a:pP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7D5D49-D626-4666-9B0A-1C03F430E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98" y="2101664"/>
            <a:ext cx="958206" cy="874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E412DBC-6F3F-4490-876B-FEE99D6A8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46" y="3376224"/>
            <a:ext cx="915364" cy="589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64B94B-E1DC-4A84-92FA-DF3F7FFD0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60" y="4366433"/>
            <a:ext cx="766535" cy="734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67FE06-07CF-477C-8005-2846ADA49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84" y="5500852"/>
            <a:ext cx="767626" cy="85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8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4755"/>
            <a:ext cx="10515600" cy="1100138"/>
          </a:xfrm>
        </p:spPr>
        <p:txBody>
          <a:bodyPr>
            <a:normAutofit/>
          </a:bodyPr>
          <a:lstStyle/>
          <a:p>
            <a:pPr algn="ctr"/>
            <a:r>
              <a:rPr lang="ro-RO" sz="4000" dirty="0"/>
              <a:t>Activități viitoare</a:t>
            </a:r>
            <a:endParaRPr lang="en-US" sz="4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28D62CAE-C76E-487E-B325-C959B2C66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57" y="2354893"/>
            <a:ext cx="11328912" cy="3822069"/>
          </a:xfrm>
        </p:spPr>
        <p:txBody>
          <a:bodyPr>
            <a:normAutofit/>
          </a:bodyPr>
          <a:lstStyle/>
          <a:p>
            <a:r>
              <a:rPr lang="ro-RO" dirty="0"/>
              <a:t>2024+ anual, indicatori tip recensământ, bazați pe surse administrative;</a:t>
            </a:r>
          </a:p>
          <a:p>
            <a:r>
              <a:rPr lang="ro-RO" dirty="0"/>
              <a:t>INS      demers privind 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ro-RO" b="1" i="1" dirty="0">
                <a:solidFill>
                  <a:schemeClr val="accent5">
                    <a:lumMod val="75000"/>
                  </a:schemeClr>
                </a:solidFill>
              </a:rPr>
              <a:t>Proiectul legii populației și demografiei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o-RO" dirty="0"/>
          </a:p>
          <a:p>
            <a:r>
              <a:rPr lang="ro-RO" dirty="0"/>
              <a:t>În</a:t>
            </a:r>
            <a:r>
              <a:rPr lang="en-GB" dirty="0" err="1"/>
              <a:t>fiin</a:t>
            </a:r>
            <a:r>
              <a:rPr lang="ro-RO" dirty="0" err="1"/>
              <a:t>țare</a:t>
            </a:r>
            <a:r>
              <a:rPr lang="ro-RO" dirty="0"/>
              <a:t> Consiliu Științific (demografi și mediul academic) ca suport pentru indicatorii anuali tip recensământ;</a:t>
            </a:r>
          </a:p>
          <a:p>
            <a:r>
              <a:rPr lang="ro-RO" dirty="0"/>
              <a:t>Date tip recensământ 2024+ cu preluare date statistice din surse administrative, </a:t>
            </a:r>
            <a:r>
              <a:rPr lang="ro-RO" b="1" i="1" dirty="0">
                <a:solidFill>
                  <a:schemeClr val="accent5">
                    <a:lumMod val="75000"/>
                  </a:schemeClr>
                </a:solidFill>
              </a:rPr>
              <a:t>fără intrare în teren</a:t>
            </a:r>
            <a:r>
              <a:rPr lang="ro-RO" dirty="0"/>
              <a:t>, fără variabile tip </a:t>
            </a:r>
            <a:r>
              <a:rPr lang="ro-RO" b="1" i="1" dirty="0" err="1">
                <a:solidFill>
                  <a:schemeClr val="accent5">
                    <a:lumMod val="75000"/>
                  </a:schemeClr>
                </a:solidFill>
              </a:rPr>
              <a:t>etni</a:t>
            </a: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ro-RO" b="1" i="1" dirty="0">
                <a:solidFill>
                  <a:schemeClr val="accent5">
                    <a:lumMod val="75000"/>
                  </a:schemeClr>
                </a:solidFill>
              </a:rPr>
              <a:t>, limbă maternă și religie.</a:t>
            </a:r>
            <a:endParaRPr lang="ro-RO" dirty="0"/>
          </a:p>
          <a:p>
            <a:endParaRPr lang="en-GB" dirty="0"/>
          </a:p>
        </p:txBody>
      </p:sp>
      <p:sp>
        <p:nvSpPr>
          <p:cNvPr id="13" name="Right Arrow 4">
            <a:extLst>
              <a:ext uri="{FF2B5EF4-FFF2-40B4-BE49-F238E27FC236}">
                <a16:creationId xmlns="" xmlns:a16="http://schemas.microsoft.com/office/drawing/2014/main" id="{52A15081-D3E9-4A51-B6AF-F092E35BF4E9}"/>
              </a:ext>
            </a:extLst>
          </p:cNvPr>
          <p:cNvSpPr/>
          <p:nvPr/>
        </p:nvSpPr>
        <p:spPr>
          <a:xfrm>
            <a:off x="1755612" y="3368498"/>
            <a:ext cx="365760" cy="313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0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01" y="3923209"/>
            <a:ext cx="5303493" cy="12735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19B7C81D-FAFB-4CA4-8B23-3C20F7D5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44" y="2472944"/>
            <a:ext cx="10515600" cy="885337"/>
          </a:xfrm>
        </p:spPr>
        <p:txBody>
          <a:bodyPr>
            <a:normAutofit/>
          </a:bodyPr>
          <a:lstStyle/>
          <a:p>
            <a:pPr algn="ctr"/>
            <a:r>
              <a:rPr lang="ro-RO" sz="4400" b="1" dirty="0">
                <a:solidFill>
                  <a:schemeClr val="accent2"/>
                </a:solidFill>
              </a:rPr>
              <a:t>Vă mulțumesc!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8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264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Roboto Condensed</vt:lpstr>
      <vt:lpstr>Trebuchet MS</vt:lpstr>
      <vt:lpstr>Office Theme</vt:lpstr>
      <vt:lpstr>Acrobat Document</vt:lpstr>
      <vt:lpstr>PowerPoint Presentation</vt:lpstr>
      <vt:lpstr>Populația rezidentă la 1 decembrie 2021</vt:lpstr>
      <vt:lpstr>Populația rezidentă la 1 decembrie 2021</vt:lpstr>
      <vt:lpstr>În premieră</vt:lpstr>
      <vt:lpstr>Calendarul RPL 2021</vt:lpstr>
      <vt:lpstr>Avantajele autorecenzării</vt:lpstr>
      <vt:lpstr>Activități viitoare</vt:lpstr>
      <vt:lpstr>Vă mulțumesc!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 Draghia</dc:creator>
  <cp:lastModifiedBy>Bogdan Draghia</cp:lastModifiedBy>
  <cp:revision>32</cp:revision>
  <cp:lastPrinted>2022-03-11T06:27:10Z</cp:lastPrinted>
  <dcterms:created xsi:type="dcterms:W3CDTF">2021-10-18T07:57:58Z</dcterms:created>
  <dcterms:modified xsi:type="dcterms:W3CDTF">2022-03-11T06:29:56Z</dcterms:modified>
</cp:coreProperties>
</file>